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498" r:id="rId3"/>
    <p:sldId id="499" r:id="rId4"/>
    <p:sldId id="500" r:id="rId5"/>
    <p:sldId id="501" r:id="rId6"/>
    <p:sldId id="502" r:id="rId7"/>
    <p:sldId id="503" r:id="rId8"/>
    <p:sldId id="504" r:id="rId9"/>
    <p:sldId id="505" r:id="rId10"/>
    <p:sldId id="506" r:id="rId11"/>
    <p:sldId id="507" r:id="rId12"/>
    <p:sldId id="508" r:id="rId13"/>
    <p:sldId id="509"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24D"/>
    <a:srgbClr val="38AA00"/>
    <a:srgbClr val="766363"/>
    <a:srgbClr val="FFF5EA"/>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86369"/>
  </p:normalViewPr>
  <p:slideViewPr>
    <p:cSldViewPr snapToGrid="0">
      <p:cViewPr varScale="1">
        <p:scale>
          <a:sx n="63" d="100"/>
          <a:sy n="63" d="100"/>
        </p:scale>
        <p:origin x="92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12/02/2023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10</a:t>
            </a:fld>
            <a:endParaRPr lang="es-CO"/>
          </a:p>
        </p:txBody>
      </p:sp>
    </p:spTree>
    <p:extLst>
      <p:ext uri="{BB962C8B-B14F-4D97-AF65-F5344CB8AC3E}">
        <p14:creationId xmlns:p14="http://schemas.microsoft.com/office/powerpoint/2010/main" val="2726418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2129850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65353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333575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254519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087823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42404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583114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33952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3221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9</a:t>
            </a:fld>
            <a:endParaRPr lang="es-CO"/>
          </a:p>
        </p:txBody>
      </p:sp>
    </p:spTree>
    <p:extLst>
      <p:ext uri="{BB962C8B-B14F-4D97-AF65-F5344CB8AC3E}">
        <p14:creationId xmlns:p14="http://schemas.microsoft.com/office/powerpoint/2010/main" val="260220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12/02/2023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12/02/2023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656582" y="2323237"/>
            <a:ext cx="7599938" cy="2554545"/>
          </a:xfrm>
          <a:prstGeom prst="rect">
            <a:avLst/>
          </a:prstGeom>
          <a:noFill/>
        </p:spPr>
        <p:txBody>
          <a:bodyPr wrap="square" rtlCol="0">
            <a:spAutoFit/>
          </a:bodyPr>
          <a:lstStyle/>
          <a:p>
            <a:r>
              <a:rPr lang="en-001" sz="4000" b="1" dirty="0" smtClean="0">
                <a:solidFill>
                  <a:schemeClr val="tx1">
                    <a:lumMod val="75000"/>
                    <a:lumOff val="25000"/>
                  </a:schemeClr>
                </a:solidFill>
                <a:latin typeface="Work Sans" pitchFamily="2" charset="77"/>
              </a:rPr>
              <a:t> Apps Nativa Vs Apps Hibrida</a:t>
            </a:r>
            <a:endParaRPr lang="en-001" sz="4000" b="1" dirty="0" smtClean="0">
              <a:solidFill>
                <a:schemeClr val="tx1">
                  <a:lumMod val="75000"/>
                  <a:lumOff val="25000"/>
                </a:schemeClr>
              </a:solidFill>
              <a:latin typeface="Work Sans" pitchFamily="2" charset="77"/>
            </a:endParaRPr>
          </a:p>
          <a:p>
            <a:pPr algn="ctr"/>
            <a:endParaRPr lang="en-001" sz="4000" b="1" dirty="0">
              <a:solidFill>
                <a:schemeClr val="tx1">
                  <a:lumMod val="75000"/>
                  <a:lumOff val="25000"/>
                </a:schemeClr>
              </a:solidFill>
              <a:latin typeface="Work Sans" pitchFamily="2" charset="77"/>
            </a:endParaRPr>
          </a:p>
          <a:p>
            <a:pPr algn="ctr"/>
            <a:r>
              <a:rPr lang="en-001" sz="4000" b="1" dirty="0" smtClean="0">
                <a:solidFill>
                  <a:srgbClr val="38AA00"/>
                </a:solidFill>
                <a:latin typeface="Work Sans" pitchFamily="2" charset="77"/>
              </a:rPr>
              <a:t>Instructor</a:t>
            </a:r>
            <a:r>
              <a:rPr lang="en-001" sz="4000" b="1" dirty="0" smtClean="0">
                <a:solidFill>
                  <a:srgbClr val="38AA00"/>
                </a:solidFill>
                <a:latin typeface="Work Sans" pitchFamily="2" charset="77"/>
              </a:rPr>
              <a:t>:</a:t>
            </a:r>
          </a:p>
          <a:p>
            <a:pPr algn="ctr"/>
            <a:r>
              <a:rPr lang="en-001" sz="4000" b="1" dirty="0" smtClean="0">
                <a:solidFill>
                  <a:srgbClr val="00324D"/>
                </a:solidFill>
                <a:latin typeface="Work Sans" pitchFamily="2" charset="77"/>
              </a:rPr>
              <a:t>Carlos Daniel Gomez Daza</a:t>
            </a:r>
            <a:endParaRPr lang="es-ES" sz="4000" b="1" dirty="0">
              <a:solidFill>
                <a:srgbClr val="00324D"/>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2" name="Rectángulo 1"/>
          <p:cNvSpPr/>
          <p:nvPr/>
        </p:nvSpPr>
        <p:spPr>
          <a:xfrm>
            <a:off x="759674" y="1798380"/>
            <a:ext cx="6096000" cy="3139321"/>
          </a:xfrm>
          <a:prstGeom prst="rect">
            <a:avLst/>
          </a:prstGeom>
        </p:spPr>
        <p:txBody>
          <a:bodyPr>
            <a:spAutoFit/>
          </a:bodyPr>
          <a:lstStyle/>
          <a:p>
            <a:r>
              <a:rPr lang="es-ES" b="1" dirty="0">
                <a:solidFill>
                  <a:srgbClr val="000000"/>
                </a:solidFill>
                <a:latin typeface="Raleway"/>
              </a:rPr>
              <a:t>7. Rendimiento de la aplicación</a:t>
            </a:r>
          </a:p>
          <a:p>
            <a:pPr algn="just"/>
            <a:r>
              <a:rPr lang="es-ES" dirty="0">
                <a:solidFill>
                  <a:srgbClr val="000000"/>
                </a:solidFill>
                <a:latin typeface="Roboto"/>
              </a:rPr>
              <a:t>El hecho de que una aplicación híbrida corra sobre un entorno “virtual” hace que su rendimiento sea un poco menor por definición. Sin embargo hoy en día esto se minimiza el problema utilizando una UI formada por controles nativos configurados y posicionados mediante CSS y un SGML. Por lo tanta esta diferencia de rendimiento se ve minimizada. Actualmente hay aplicaciones que mueven una listas de cientos/miles de fotos a 60fps como una nativa… porque son nativas en ese sentido.</a:t>
            </a:r>
            <a:endParaRPr lang="es-ES" b="0" i="0" dirty="0">
              <a:solidFill>
                <a:srgbClr val="000000"/>
              </a:solidFill>
              <a:effectLst/>
              <a:latin typeface="Roboto"/>
            </a:endParaRPr>
          </a:p>
        </p:txBody>
      </p:sp>
    </p:spTree>
    <p:extLst>
      <p:ext uri="{BB962C8B-B14F-4D97-AF65-F5344CB8AC3E}">
        <p14:creationId xmlns:p14="http://schemas.microsoft.com/office/powerpoint/2010/main" val="3190447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4" name="Rectángulo 3"/>
          <p:cNvSpPr/>
          <p:nvPr/>
        </p:nvSpPr>
        <p:spPr>
          <a:xfrm>
            <a:off x="759674" y="2227779"/>
            <a:ext cx="6096000" cy="2585323"/>
          </a:xfrm>
          <a:prstGeom prst="rect">
            <a:avLst/>
          </a:prstGeom>
        </p:spPr>
        <p:txBody>
          <a:bodyPr>
            <a:spAutoFit/>
          </a:bodyPr>
          <a:lstStyle/>
          <a:p>
            <a:r>
              <a:rPr lang="es-ES" b="1" dirty="0">
                <a:solidFill>
                  <a:srgbClr val="000000"/>
                </a:solidFill>
                <a:latin typeface="Raleway"/>
              </a:rPr>
              <a:t>8. </a:t>
            </a:r>
            <a:r>
              <a:rPr lang="es-ES" b="1" i="1" dirty="0">
                <a:solidFill>
                  <a:srgbClr val="747B8A"/>
                </a:solidFill>
                <a:latin typeface="Raleway"/>
              </a:rPr>
              <a:t>Look &amp; </a:t>
            </a:r>
            <a:r>
              <a:rPr lang="es-ES" b="1" i="1" dirty="0" err="1">
                <a:solidFill>
                  <a:srgbClr val="747B8A"/>
                </a:solidFill>
                <a:latin typeface="Raleway"/>
              </a:rPr>
              <a:t>Feel</a:t>
            </a:r>
            <a:r>
              <a:rPr lang="es-ES" b="1" dirty="0">
                <a:solidFill>
                  <a:srgbClr val="000000"/>
                </a:solidFill>
                <a:latin typeface="Raleway"/>
              </a:rPr>
              <a:t> de la aplicación</a:t>
            </a:r>
          </a:p>
          <a:p>
            <a:r>
              <a:rPr lang="es-ES" dirty="0">
                <a:solidFill>
                  <a:srgbClr val="000000"/>
                </a:solidFill>
                <a:latin typeface="Roboto"/>
              </a:rPr>
              <a:t>Pese a haber múltiples librerías que imitan las guías de iOS y Android, se encuentran problemas de compatibilidad de CSS entre versiones de Android y sus navegadores así como en ciertas versiones de </a:t>
            </a:r>
            <a:r>
              <a:rPr lang="es-ES" dirty="0" err="1">
                <a:solidFill>
                  <a:srgbClr val="000000"/>
                </a:solidFill>
                <a:latin typeface="Roboto"/>
              </a:rPr>
              <a:t>UIWebView</a:t>
            </a:r>
            <a:r>
              <a:rPr lang="es-ES" dirty="0">
                <a:solidFill>
                  <a:srgbClr val="000000"/>
                </a:solidFill>
                <a:latin typeface="Roboto"/>
              </a:rPr>
              <a:t> de iOS. Por norma general, no es complicado darle un </a:t>
            </a:r>
            <a:r>
              <a:rPr lang="es-ES" i="1" dirty="0">
                <a:solidFill>
                  <a:srgbClr val="747B8A"/>
                </a:solidFill>
                <a:latin typeface="Roboto"/>
              </a:rPr>
              <a:t>Look &amp; </a:t>
            </a:r>
            <a:r>
              <a:rPr lang="es-ES" i="1" dirty="0" err="1">
                <a:solidFill>
                  <a:srgbClr val="747B8A"/>
                </a:solidFill>
                <a:latin typeface="Roboto"/>
              </a:rPr>
              <a:t>Feel</a:t>
            </a:r>
            <a:r>
              <a:rPr lang="es-ES" dirty="0">
                <a:solidFill>
                  <a:srgbClr val="000000"/>
                </a:solidFill>
                <a:latin typeface="Roboto"/>
              </a:rPr>
              <a:t> nativo a una app híbrida siempre y cuando se mantenga la compatibilidad con versiones modernas de las plataformas Android e iOS.</a:t>
            </a:r>
            <a:endParaRPr lang="es-ES" b="0" i="0" dirty="0">
              <a:solidFill>
                <a:srgbClr val="000000"/>
              </a:solidFill>
              <a:effectLst/>
              <a:latin typeface="Roboto"/>
            </a:endParaRPr>
          </a:p>
        </p:txBody>
      </p:sp>
    </p:spTree>
    <p:extLst>
      <p:ext uri="{BB962C8B-B14F-4D97-AF65-F5344CB8AC3E}">
        <p14:creationId xmlns:p14="http://schemas.microsoft.com/office/powerpoint/2010/main" val="366350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2" name="Rectángulo 1"/>
          <p:cNvSpPr/>
          <p:nvPr/>
        </p:nvSpPr>
        <p:spPr>
          <a:xfrm>
            <a:off x="759674" y="2349020"/>
            <a:ext cx="6096000" cy="1477328"/>
          </a:xfrm>
          <a:prstGeom prst="rect">
            <a:avLst/>
          </a:prstGeom>
        </p:spPr>
        <p:txBody>
          <a:bodyPr>
            <a:spAutoFit/>
          </a:bodyPr>
          <a:lstStyle/>
          <a:p>
            <a:r>
              <a:rPr lang="es-ES" b="1" dirty="0">
                <a:solidFill>
                  <a:srgbClr val="000000"/>
                </a:solidFill>
                <a:latin typeface="Raleway"/>
              </a:rPr>
              <a:t>9. Capacidad para convivir nativo-híbrido</a:t>
            </a:r>
          </a:p>
          <a:p>
            <a:r>
              <a:rPr lang="es-ES" dirty="0">
                <a:solidFill>
                  <a:srgbClr val="000000"/>
                </a:solidFill>
                <a:latin typeface="Roboto"/>
              </a:rPr>
              <a:t>En ese caso ambas opciones son iguales. A día de hoy integrar partes nativas dentro de una aplicación híbrida y partes híbridas dentro de una aplicación nativa es sencillo.</a:t>
            </a:r>
            <a:endParaRPr lang="es-ES" b="0" i="0" dirty="0">
              <a:solidFill>
                <a:srgbClr val="000000"/>
              </a:solidFill>
              <a:effectLst/>
              <a:latin typeface="Roboto"/>
            </a:endParaRPr>
          </a:p>
        </p:txBody>
      </p:sp>
    </p:spTree>
    <p:extLst>
      <p:ext uri="{BB962C8B-B14F-4D97-AF65-F5344CB8AC3E}">
        <p14:creationId xmlns:p14="http://schemas.microsoft.com/office/powerpoint/2010/main" val="1429641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2" name="Rectángulo 1"/>
          <p:cNvSpPr/>
          <p:nvPr/>
        </p:nvSpPr>
        <p:spPr>
          <a:xfrm>
            <a:off x="759674" y="2162800"/>
            <a:ext cx="6096000" cy="3139321"/>
          </a:xfrm>
          <a:prstGeom prst="rect">
            <a:avLst/>
          </a:prstGeom>
        </p:spPr>
        <p:txBody>
          <a:bodyPr>
            <a:spAutoFit/>
          </a:bodyPr>
          <a:lstStyle/>
          <a:p>
            <a:pPr algn="just"/>
            <a:r>
              <a:rPr lang="es-ES" b="1" dirty="0">
                <a:solidFill>
                  <a:srgbClr val="000000"/>
                </a:solidFill>
                <a:latin typeface="Raleway"/>
              </a:rPr>
              <a:t>10. Coste de desarrollo</a:t>
            </a:r>
          </a:p>
          <a:p>
            <a:pPr algn="just"/>
            <a:r>
              <a:rPr lang="es-ES" dirty="0">
                <a:solidFill>
                  <a:srgbClr val="000000"/>
                </a:solidFill>
                <a:latin typeface="Roboto"/>
              </a:rPr>
              <a:t>Tal y como hemos mencionado en el primer punto sobre el </a:t>
            </a:r>
            <a:r>
              <a:rPr lang="es-ES" i="1" dirty="0">
                <a:solidFill>
                  <a:srgbClr val="747B8A"/>
                </a:solidFill>
                <a:latin typeface="Roboto"/>
              </a:rPr>
              <a:t>time-to-</a:t>
            </a:r>
            <a:r>
              <a:rPr lang="es-ES" i="1" dirty="0" err="1">
                <a:solidFill>
                  <a:srgbClr val="747B8A"/>
                </a:solidFill>
                <a:latin typeface="Roboto"/>
              </a:rPr>
              <a:t>market</a:t>
            </a:r>
            <a:r>
              <a:rPr lang="es-ES" dirty="0">
                <a:solidFill>
                  <a:srgbClr val="000000"/>
                </a:solidFill>
                <a:latin typeface="Roboto"/>
              </a:rPr>
              <a:t>, el coste de los desarrollos híbridos multiplataforma será siempre inferior, ya que utilizamos la misma base de código en todas las plataformas, por ejemplo: iOS, Android, </a:t>
            </a:r>
            <a:r>
              <a:rPr lang="es-ES" dirty="0" err="1">
                <a:solidFill>
                  <a:srgbClr val="000000"/>
                </a:solidFill>
                <a:latin typeface="Roboto"/>
              </a:rPr>
              <a:t>MacOS</a:t>
            </a:r>
            <a:r>
              <a:rPr lang="es-ES" dirty="0">
                <a:solidFill>
                  <a:srgbClr val="000000"/>
                </a:solidFill>
                <a:latin typeface="Roboto"/>
              </a:rPr>
              <a:t>, Windows etc.</a:t>
            </a:r>
          </a:p>
          <a:p>
            <a:pPr algn="just"/>
            <a:r>
              <a:rPr lang="es-ES" dirty="0">
                <a:solidFill>
                  <a:srgbClr val="000000"/>
                </a:solidFill>
                <a:latin typeface="Roboto"/>
              </a:rPr>
              <a:t>En las aplicaciones nativas, al tener que generar un código diferente para cada plataforma, los costes de desarrollo crecen de forma proporcional al número de plataformas en las que va a estar disponible la aplicación desarrollada.</a:t>
            </a:r>
            <a:endParaRPr lang="es-ES" b="0" i="0" dirty="0">
              <a:solidFill>
                <a:srgbClr val="000000"/>
              </a:solidFill>
              <a:effectLst/>
              <a:latin typeface="Roboto"/>
            </a:endParaRPr>
          </a:p>
        </p:txBody>
      </p:sp>
    </p:spTree>
    <p:extLst>
      <p:ext uri="{BB962C8B-B14F-4D97-AF65-F5344CB8AC3E}">
        <p14:creationId xmlns:p14="http://schemas.microsoft.com/office/powerpoint/2010/main" val="2428899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6D04A5A-19A9-0ACE-6D0F-5E02EDC9D1DE}"/>
              </a:ext>
            </a:extLst>
          </p:cNvPr>
          <p:cNvSpPr txBox="1"/>
          <p:nvPr/>
        </p:nvSpPr>
        <p:spPr>
          <a:xfrm>
            <a:off x="789602" y="750005"/>
            <a:ext cx="9820317" cy="923330"/>
          </a:xfrm>
          <a:prstGeom prst="rect">
            <a:avLst/>
          </a:prstGeom>
          <a:noFill/>
        </p:spPr>
        <p:txBody>
          <a:bodyPr wrap="none" rtlCol="0">
            <a:spAutoFit/>
          </a:bodyPr>
          <a:lstStyle/>
          <a:p>
            <a:pPr algn="ctr"/>
            <a:r>
              <a:rPr lang="es-ES" sz="5400" dirty="0">
                <a:latin typeface="Work Sans Light" pitchFamily="2" charset="77"/>
              </a:rPr>
              <a:t>¿Qué es una aplicación híbrida?</a:t>
            </a:r>
            <a:endParaRPr lang="es-CO" sz="5400" dirty="0">
              <a:latin typeface="Work Sans Light" pitchFamily="2" charset="77"/>
            </a:endParaRPr>
          </a:p>
        </p:txBody>
      </p:sp>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896834" y="1673335"/>
            <a:ext cx="958828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896834" y="2258259"/>
            <a:ext cx="5443006" cy="2585323"/>
          </a:xfrm>
          <a:prstGeom prst="rect">
            <a:avLst/>
          </a:prstGeom>
        </p:spPr>
        <p:txBody>
          <a:bodyPr wrap="square">
            <a:spAutoFit/>
          </a:bodyPr>
          <a:lstStyle/>
          <a:p>
            <a:pPr algn="just"/>
            <a:r>
              <a:rPr lang="es-ES" dirty="0">
                <a:solidFill>
                  <a:srgbClr val="000000"/>
                </a:solidFill>
                <a:latin typeface="Roboto"/>
              </a:rPr>
              <a:t>Aplicaciones desarrolladas en HTML, CSS y </a:t>
            </a:r>
            <a:r>
              <a:rPr lang="es-ES" dirty="0" err="1">
                <a:solidFill>
                  <a:srgbClr val="000000"/>
                </a:solidFill>
                <a:latin typeface="Roboto"/>
              </a:rPr>
              <a:t>Javascript</a:t>
            </a:r>
            <a:r>
              <a:rPr lang="es-ES" dirty="0">
                <a:solidFill>
                  <a:srgbClr val="000000"/>
                </a:solidFill>
                <a:latin typeface="Roboto"/>
              </a:rPr>
              <a:t> que corren sobre una capa de abstracción / </a:t>
            </a:r>
            <a:r>
              <a:rPr lang="es-ES" i="1" dirty="0" err="1">
                <a:solidFill>
                  <a:srgbClr val="747B8A"/>
                </a:solidFill>
                <a:latin typeface="Roboto"/>
              </a:rPr>
              <a:t>framework</a:t>
            </a:r>
            <a:r>
              <a:rPr lang="es-ES" dirty="0">
                <a:solidFill>
                  <a:srgbClr val="000000"/>
                </a:solidFill>
                <a:latin typeface="Roboto"/>
              </a:rPr>
              <a:t> (Apache </a:t>
            </a:r>
            <a:r>
              <a:rPr lang="es-ES" dirty="0" err="1">
                <a:solidFill>
                  <a:srgbClr val="000000"/>
                </a:solidFill>
                <a:latin typeface="Roboto"/>
              </a:rPr>
              <a:t>Cordova</a:t>
            </a:r>
            <a:r>
              <a:rPr lang="es-ES" dirty="0">
                <a:solidFill>
                  <a:srgbClr val="000000"/>
                </a:solidFill>
                <a:latin typeface="Roboto"/>
              </a:rPr>
              <a:t>, </a:t>
            </a:r>
            <a:r>
              <a:rPr lang="es-ES" dirty="0" err="1">
                <a:solidFill>
                  <a:srgbClr val="000000"/>
                </a:solidFill>
                <a:latin typeface="Roboto"/>
              </a:rPr>
              <a:t>Ionic</a:t>
            </a:r>
            <a:r>
              <a:rPr lang="es-ES" dirty="0">
                <a:solidFill>
                  <a:srgbClr val="000000"/>
                </a:solidFill>
                <a:latin typeface="Roboto"/>
              </a:rPr>
              <a:t>, </a:t>
            </a:r>
            <a:r>
              <a:rPr lang="es-ES" dirty="0" err="1">
                <a:solidFill>
                  <a:srgbClr val="000000"/>
                </a:solidFill>
                <a:latin typeface="Roboto"/>
              </a:rPr>
              <a:t>React</a:t>
            </a:r>
            <a:r>
              <a:rPr lang="es-ES" dirty="0">
                <a:solidFill>
                  <a:srgbClr val="000000"/>
                </a:solidFill>
                <a:latin typeface="Roboto"/>
              </a:rPr>
              <a:t> </a:t>
            </a:r>
            <a:r>
              <a:rPr lang="es-ES" dirty="0" err="1">
                <a:solidFill>
                  <a:srgbClr val="000000"/>
                </a:solidFill>
                <a:latin typeface="Roboto"/>
              </a:rPr>
              <a:t>Native</a:t>
            </a:r>
            <a:r>
              <a:rPr lang="es-ES" dirty="0">
                <a:solidFill>
                  <a:srgbClr val="000000"/>
                </a:solidFill>
                <a:latin typeface="Roboto"/>
              </a:rPr>
              <a:t>, Capacitor…) que proporciona acceso a los recursos del terminal de forma neutral al tipo de dispositivo. Por ello, mediante este paradigma, se desarrolla una única aplicación común que luego se prepara para cada plataforma (con pequeños ajustes funcionales si fuera necesario).</a:t>
            </a:r>
            <a:endParaRPr lang="es-CO" dirty="0"/>
          </a:p>
        </p:txBody>
      </p:sp>
      <p:pic>
        <p:nvPicPr>
          <p:cNvPr id="5" name="Imagen 4"/>
          <p:cNvPicPr>
            <a:picLocks noChangeAspect="1"/>
          </p:cNvPicPr>
          <p:nvPr/>
        </p:nvPicPr>
        <p:blipFill>
          <a:blip r:embed="rId3"/>
          <a:stretch>
            <a:fillRect/>
          </a:stretch>
        </p:blipFill>
        <p:spPr>
          <a:xfrm>
            <a:off x="6881665" y="2201704"/>
            <a:ext cx="4505472" cy="2698432"/>
          </a:xfrm>
          <a:prstGeom prst="rect">
            <a:avLst/>
          </a:prstGeom>
        </p:spPr>
      </p:pic>
    </p:spTree>
    <p:extLst>
      <p:ext uri="{BB962C8B-B14F-4D97-AF65-F5344CB8AC3E}">
        <p14:creationId xmlns:p14="http://schemas.microsoft.com/office/powerpoint/2010/main" val="2099732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896834" y="1673335"/>
            <a:ext cx="958828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a:stretch>
            <a:fillRect/>
          </a:stretch>
        </p:blipFill>
        <p:spPr>
          <a:xfrm>
            <a:off x="6881665" y="2201704"/>
            <a:ext cx="4505472" cy="2698432"/>
          </a:xfrm>
          <a:prstGeom prst="rect">
            <a:avLst/>
          </a:prstGeom>
        </p:spPr>
      </p:pic>
      <p:sp>
        <p:nvSpPr>
          <p:cNvPr id="7" name="CuadroTexto 6">
            <a:extLst>
              <a:ext uri="{FF2B5EF4-FFF2-40B4-BE49-F238E27FC236}">
                <a16:creationId xmlns:a16="http://schemas.microsoft.com/office/drawing/2014/main" id="{66D04A5A-19A9-0ACE-6D0F-5E02EDC9D1DE}"/>
              </a:ext>
            </a:extLst>
          </p:cNvPr>
          <p:cNvSpPr txBox="1"/>
          <p:nvPr/>
        </p:nvSpPr>
        <p:spPr>
          <a:xfrm>
            <a:off x="941887" y="750005"/>
            <a:ext cx="9515746" cy="923330"/>
          </a:xfrm>
          <a:prstGeom prst="rect">
            <a:avLst/>
          </a:prstGeom>
          <a:noFill/>
        </p:spPr>
        <p:txBody>
          <a:bodyPr wrap="none" rtlCol="0">
            <a:spAutoFit/>
          </a:bodyPr>
          <a:lstStyle/>
          <a:p>
            <a:pPr algn="ctr"/>
            <a:r>
              <a:rPr lang="es-ES" sz="5400" dirty="0">
                <a:latin typeface="Work Sans Light" pitchFamily="2" charset="77"/>
              </a:rPr>
              <a:t>¿Qué es una aplicación </a:t>
            </a:r>
            <a:r>
              <a:rPr lang="en-001" sz="5400" dirty="0" smtClean="0">
                <a:latin typeface="Work Sans Light" pitchFamily="2" charset="77"/>
              </a:rPr>
              <a:t>nativa</a:t>
            </a:r>
            <a:r>
              <a:rPr lang="es-ES" sz="5400" dirty="0" smtClean="0">
                <a:latin typeface="Work Sans Light" pitchFamily="2" charset="77"/>
              </a:rPr>
              <a:t>?</a:t>
            </a:r>
            <a:endParaRPr lang="es-CO" sz="5400" dirty="0">
              <a:latin typeface="Work Sans Light" pitchFamily="2" charset="77"/>
            </a:endParaRPr>
          </a:p>
        </p:txBody>
      </p:sp>
      <p:sp>
        <p:nvSpPr>
          <p:cNvPr id="2" name="Rectángulo 1"/>
          <p:cNvSpPr/>
          <p:nvPr/>
        </p:nvSpPr>
        <p:spPr>
          <a:xfrm>
            <a:off x="941887" y="2475637"/>
            <a:ext cx="5596073" cy="1754326"/>
          </a:xfrm>
          <a:prstGeom prst="rect">
            <a:avLst/>
          </a:prstGeom>
        </p:spPr>
        <p:txBody>
          <a:bodyPr wrap="square">
            <a:spAutoFit/>
          </a:bodyPr>
          <a:lstStyle/>
          <a:p>
            <a:pPr algn="just"/>
            <a:r>
              <a:rPr lang="es-ES" dirty="0">
                <a:solidFill>
                  <a:srgbClr val="000000"/>
                </a:solidFill>
                <a:latin typeface="Roboto"/>
              </a:rPr>
              <a:t>Aplicaciones desarrolladas sobre el lenguaje de programación nativo (Java, Swift, Objetive-C,…) del dispositivo. Estas aplicaciones son 100% dependientes de la plataforma. Por ello, hay que desarrollar y mantener una aplicación completa para cada plataforma destino (iOS, Android u otros).</a:t>
            </a:r>
            <a:endParaRPr lang="es-CO" dirty="0"/>
          </a:p>
        </p:txBody>
      </p:sp>
    </p:spTree>
    <p:extLst>
      <p:ext uri="{BB962C8B-B14F-4D97-AF65-F5344CB8AC3E}">
        <p14:creationId xmlns:p14="http://schemas.microsoft.com/office/powerpoint/2010/main" val="237095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sp>
        <p:nvSpPr>
          <p:cNvPr id="4" name="Rectángulo 3"/>
          <p:cNvSpPr/>
          <p:nvPr/>
        </p:nvSpPr>
        <p:spPr>
          <a:xfrm>
            <a:off x="648531" y="1502688"/>
            <a:ext cx="6096000" cy="5078313"/>
          </a:xfrm>
          <a:prstGeom prst="rect">
            <a:avLst/>
          </a:prstGeom>
        </p:spPr>
        <p:txBody>
          <a:bodyPr>
            <a:spAutoFit/>
          </a:bodyPr>
          <a:lstStyle/>
          <a:p>
            <a:pPr algn="just"/>
            <a:r>
              <a:rPr lang="es-ES" b="1" dirty="0">
                <a:solidFill>
                  <a:srgbClr val="000000"/>
                </a:solidFill>
                <a:latin typeface="Raleway"/>
              </a:rPr>
              <a:t>1. Time-to-</a:t>
            </a:r>
            <a:r>
              <a:rPr lang="es-ES" b="1" dirty="0" err="1">
                <a:solidFill>
                  <a:srgbClr val="000000"/>
                </a:solidFill>
                <a:latin typeface="Raleway"/>
              </a:rPr>
              <a:t>market</a:t>
            </a:r>
            <a:r>
              <a:rPr lang="es-ES" b="1" dirty="0">
                <a:solidFill>
                  <a:srgbClr val="000000"/>
                </a:solidFill>
                <a:latin typeface="Raleway"/>
              </a:rPr>
              <a:t> del desarrollo inicial</a:t>
            </a:r>
          </a:p>
          <a:p>
            <a:pPr algn="just"/>
            <a:r>
              <a:rPr lang="es-ES" dirty="0">
                <a:solidFill>
                  <a:srgbClr val="000000"/>
                </a:solidFill>
                <a:latin typeface="Roboto"/>
              </a:rPr>
              <a:t>En las aplicaciones híbridas se trabaja sobre un único código base para todas las versiones de aplicación, por ello, con los mismos recursos, el </a:t>
            </a:r>
            <a:r>
              <a:rPr lang="es-ES" i="1" dirty="0">
                <a:solidFill>
                  <a:srgbClr val="747B8A"/>
                </a:solidFill>
                <a:latin typeface="Roboto"/>
              </a:rPr>
              <a:t>time-to-</a:t>
            </a:r>
            <a:r>
              <a:rPr lang="es-ES" i="1" dirty="0" err="1">
                <a:solidFill>
                  <a:srgbClr val="747B8A"/>
                </a:solidFill>
                <a:latin typeface="Roboto"/>
              </a:rPr>
              <a:t>market</a:t>
            </a:r>
            <a:r>
              <a:rPr lang="es-ES" dirty="0">
                <a:solidFill>
                  <a:srgbClr val="000000"/>
                </a:solidFill>
                <a:latin typeface="Roboto"/>
              </a:rPr>
              <a:t> de este tipo de aplicaciones podría ser más corto. En ocasiones podemos encontrarnos con tareas que requieran hacer diferenciación entre plataformas. En este caso se requeriría de un doble desarrollo, pero siempre será un subconjunto de tareas menor que la totalidad del proyecto</a:t>
            </a:r>
            <a:r>
              <a:rPr lang="es-ES" dirty="0" smtClean="0">
                <a:solidFill>
                  <a:srgbClr val="000000"/>
                </a:solidFill>
                <a:latin typeface="Roboto"/>
              </a:rPr>
              <a:t>.</a:t>
            </a:r>
            <a:endParaRPr lang="en-001" dirty="0" smtClean="0">
              <a:solidFill>
                <a:srgbClr val="000000"/>
              </a:solidFill>
              <a:latin typeface="Roboto"/>
            </a:endParaRPr>
          </a:p>
          <a:p>
            <a:pPr algn="just"/>
            <a:r>
              <a:rPr lang="es-ES" dirty="0">
                <a:solidFill>
                  <a:srgbClr val="000000"/>
                </a:solidFill>
                <a:latin typeface="Roboto"/>
              </a:rPr>
              <a:t>En el caso de las aplicaciones nativas el </a:t>
            </a:r>
            <a:r>
              <a:rPr lang="es-ES" i="1" dirty="0">
                <a:solidFill>
                  <a:srgbClr val="747B8A"/>
                </a:solidFill>
                <a:latin typeface="Roboto"/>
              </a:rPr>
              <a:t>time-to-</a:t>
            </a:r>
            <a:r>
              <a:rPr lang="es-ES" i="1" dirty="0" err="1">
                <a:solidFill>
                  <a:srgbClr val="747B8A"/>
                </a:solidFill>
                <a:latin typeface="Roboto"/>
              </a:rPr>
              <a:t>market</a:t>
            </a:r>
            <a:r>
              <a:rPr lang="es-ES" i="1" dirty="0">
                <a:solidFill>
                  <a:srgbClr val="747B8A"/>
                </a:solidFill>
                <a:latin typeface="Roboto"/>
              </a:rPr>
              <a:t> </a:t>
            </a:r>
            <a:r>
              <a:rPr lang="es-ES" dirty="0">
                <a:solidFill>
                  <a:srgbClr val="000000"/>
                </a:solidFill>
                <a:latin typeface="Roboto"/>
              </a:rPr>
              <a:t>es mayor. No necesariamente tiene que ser el doble por lo explicado arriba, pero si que será cercano al doble. Las aplicaciones nativas requieren conocimientos específicos de cada una de las plataformas, por lo que generalmente los equipos de desarrollo están duplicados. Para conseguir un tiempo de lanzamiento igual tendríamos que invertir algo más, pero ese es otro punto </a:t>
            </a:r>
            <a:r>
              <a:rPr lang="es-ES" dirty="0" smtClean="0">
                <a:solidFill>
                  <a:srgbClr val="000000"/>
                </a:solidFill>
                <a:latin typeface="Roboto"/>
              </a:rPr>
              <a:t>:</a:t>
            </a:r>
            <a:endParaRPr lang="es-ES" b="0" i="0" dirty="0">
              <a:solidFill>
                <a:srgbClr val="000000"/>
              </a:solidFill>
              <a:effectLst/>
              <a:latin typeface="Roboto"/>
            </a:endParaRPr>
          </a:p>
        </p:txBody>
      </p:sp>
      <p:pic>
        <p:nvPicPr>
          <p:cNvPr id="8" name="Imagen 7"/>
          <p:cNvPicPr>
            <a:picLocks noChangeAspect="1"/>
          </p:cNvPicPr>
          <p:nvPr/>
        </p:nvPicPr>
        <p:blipFill>
          <a:blip r:embed="rId3"/>
          <a:stretch>
            <a:fillRect/>
          </a:stretch>
        </p:blipFill>
        <p:spPr>
          <a:xfrm>
            <a:off x="7242810" y="2426775"/>
            <a:ext cx="4117767" cy="2951546"/>
          </a:xfrm>
          <a:prstGeom prst="rect">
            <a:avLst/>
          </a:prstGeom>
        </p:spPr>
      </p:pic>
    </p:spTree>
    <p:extLst>
      <p:ext uri="{BB962C8B-B14F-4D97-AF65-F5344CB8AC3E}">
        <p14:creationId xmlns:p14="http://schemas.microsoft.com/office/powerpoint/2010/main" val="210037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303770" y="2365815"/>
            <a:ext cx="4117767" cy="2951546"/>
          </a:xfrm>
          <a:prstGeom prst="rect">
            <a:avLst/>
          </a:prstGeom>
        </p:spPr>
      </p:pic>
      <p:sp>
        <p:nvSpPr>
          <p:cNvPr id="2" name="Rectángulo 1"/>
          <p:cNvSpPr/>
          <p:nvPr/>
        </p:nvSpPr>
        <p:spPr>
          <a:xfrm>
            <a:off x="759674" y="1673335"/>
            <a:ext cx="6096000" cy="4801314"/>
          </a:xfrm>
          <a:prstGeom prst="rect">
            <a:avLst/>
          </a:prstGeom>
        </p:spPr>
        <p:txBody>
          <a:bodyPr>
            <a:spAutoFit/>
          </a:bodyPr>
          <a:lstStyle/>
          <a:p>
            <a:pPr algn="just"/>
            <a:r>
              <a:rPr lang="es-ES" b="1" dirty="0">
                <a:solidFill>
                  <a:srgbClr val="000000"/>
                </a:solidFill>
                <a:latin typeface="Raleway"/>
              </a:rPr>
              <a:t>2. Time-to-</a:t>
            </a:r>
            <a:r>
              <a:rPr lang="es-ES" b="1" dirty="0" err="1">
                <a:solidFill>
                  <a:srgbClr val="000000"/>
                </a:solidFill>
                <a:latin typeface="Raleway"/>
              </a:rPr>
              <a:t>market</a:t>
            </a:r>
            <a:r>
              <a:rPr lang="es-ES" b="1" dirty="0">
                <a:solidFill>
                  <a:srgbClr val="000000"/>
                </a:solidFill>
                <a:latin typeface="Raleway"/>
              </a:rPr>
              <a:t> de nuevas funcionalidades</a:t>
            </a:r>
          </a:p>
          <a:p>
            <a:pPr algn="just"/>
            <a:r>
              <a:rPr lang="es-ES" dirty="0">
                <a:solidFill>
                  <a:srgbClr val="000000"/>
                </a:solidFill>
                <a:latin typeface="Roboto"/>
              </a:rPr>
              <a:t>Una vez que la aplicación está desarrollada, muchos clientes requieren de un desarrollo evolutivo continuo de la misma. Para nosotros resulta importante analizar cuánto puede costar en tiempo y dinero lanzar nuevas funcionalidades en el futuro. En el caso de las aplicaciones híbridas no es necesario mantener dos tecnologías diferentes y dos códigos base diferentes, por lo que con los mismos recursos podemos producir nuevas funcionalidades de forma más rápida</a:t>
            </a:r>
            <a:r>
              <a:rPr lang="es-ES" dirty="0" smtClean="0">
                <a:solidFill>
                  <a:srgbClr val="000000"/>
                </a:solidFill>
                <a:latin typeface="Roboto"/>
              </a:rPr>
              <a:t>.</a:t>
            </a:r>
            <a:endParaRPr lang="en-001" dirty="0" smtClean="0">
              <a:solidFill>
                <a:srgbClr val="000000"/>
              </a:solidFill>
              <a:latin typeface="Roboto"/>
            </a:endParaRPr>
          </a:p>
          <a:p>
            <a:pPr algn="just"/>
            <a:r>
              <a:rPr lang="es-ES" dirty="0">
                <a:solidFill>
                  <a:srgbClr val="000000"/>
                </a:solidFill>
                <a:latin typeface="Roboto"/>
              </a:rPr>
              <a:t>En el caso de las aplicaciones nativas, habitualmente se requiere del doble de recursos, pero por otro lado nos podría permitir añadir funcionalidades individuales a cada plataforma para probarlas antes de su completa integración. Desde </a:t>
            </a:r>
            <a:r>
              <a:rPr lang="es-ES" dirty="0" err="1">
                <a:solidFill>
                  <a:srgbClr val="000000"/>
                </a:solidFill>
                <a:latin typeface="Roboto"/>
              </a:rPr>
              <a:t>Irontec</a:t>
            </a:r>
            <a:r>
              <a:rPr lang="es-ES" dirty="0">
                <a:solidFill>
                  <a:srgbClr val="000000"/>
                </a:solidFill>
                <a:latin typeface="Roboto"/>
              </a:rPr>
              <a:t> consideramos que es una práctica no muy bien percibida por el usuario, pero que en ocasiones podría ser necesaria.</a:t>
            </a:r>
            <a:endParaRPr lang="es-ES" b="0" i="0" dirty="0">
              <a:solidFill>
                <a:srgbClr val="000000"/>
              </a:solidFill>
              <a:effectLst/>
              <a:latin typeface="Roboto"/>
            </a:endParaRPr>
          </a:p>
        </p:txBody>
      </p:sp>
    </p:spTree>
    <p:extLst>
      <p:ext uri="{BB962C8B-B14F-4D97-AF65-F5344CB8AC3E}">
        <p14:creationId xmlns:p14="http://schemas.microsoft.com/office/powerpoint/2010/main" val="243135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2" name="Rectángulo 1"/>
          <p:cNvSpPr/>
          <p:nvPr/>
        </p:nvSpPr>
        <p:spPr>
          <a:xfrm>
            <a:off x="759674" y="1673335"/>
            <a:ext cx="6096000" cy="4801314"/>
          </a:xfrm>
          <a:prstGeom prst="rect">
            <a:avLst/>
          </a:prstGeom>
        </p:spPr>
        <p:txBody>
          <a:bodyPr>
            <a:spAutoFit/>
          </a:bodyPr>
          <a:lstStyle/>
          <a:p>
            <a:pPr algn="just"/>
            <a:r>
              <a:rPr lang="en-001" b="1" dirty="0" smtClean="0">
                <a:solidFill>
                  <a:srgbClr val="000000"/>
                </a:solidFill>
                <a:latin typeface="Raleway"/>
              </a:rPr>
              <a:t>3</a:t>
            </a:r>
            <a:r>
              <a:rPr lang="es-ES" b="1" dirty="0" smtClean="0">
                <a:solidFill>
                  <a:srgbClr val="000000"/>
                </a:solidFill>
                <a:latin typeface="Raleway"/>
              </a:rPr>
              <a:t>. </a:t>
            </a:r>
            <a:r>
              <a:rPr lang="es-ES" b="1" dirty="0">
                <a:solidFill>
                  <a:srgbClr val="000000"/>
                </a:solidFill>
                <a:latin typeface="Raleway"/>
              </a:rPr>
              <a:t>Time-to-</a:t>
            </a:r>
            <a:r>
              <a:rPr lang="es-ES" b="1" dirty="0" err="1">
                <a:solidFill>
                  <a:srgbClr val="000000"/>
                </a:solidFill>
                <a:latin typeface="Raleway"/>
              </a:rPr>
              <a:t>market</a:t>
            </a:r>
            <a:r>
              <a:rPr lang="es-ES" b="1" dirty="0">
                <a:solidFill>
                  <a:srgbClr val="000000"/>
                </a:solidFill>
                <a:latin typeface="Raleway"/>
              </a:rPr>
              <a:t> de nuevas funcionalidades</a:t>
            </a:r>
          </a:p>
          <a:p>
            <a:pPr algn="just"/>
            <a:r>
              <a:rPr lang="es-ES" dirty="0">
                <a:solidFill>
                  <a:srgbClr val="000000"/>
                </a:solidFill>
                <a:latin typeface="Roboto"/>
              </a:rPr>
              <a:t>Una vez que la aplicación está desarrollada, muchos clientes requieren de un desarrollo evolutivo continuo de la misma. Para nosotros resulta importante analizar cuánto puede costar en tiempo y dinero lanzar nuevas funcionalidades en el futuro. En el caso de las aplicaciones híbridas no es necesario mantener dos tecnologías diferentes y dos códigos base diferentes, por lo que con los mismos recursos podemos producir nuevas funcionalidades de forma más rápida</a:t>
            </a:r>
            <a:r>
              <a:rPr lang="es-ES" dirty="0" smtClean="0">
                <a:solidFill>
                  <a:srgbClr val="000000"/>
                </a:solidFill>
                <a:latin typeface="Roboto"/>
              </a:rPr>
              <a:t>.</a:t>
            </a:r>
            <a:endParaRPr lang="en-001" dirty="0" smtClean="0">
              <a:solidFill>
                <a:srgbClr val="000000"/>
              </a:solidFill>
              <a:latin typeface="Roboto"/>
            </a:endParaRPr>
          </a:p>
          <a:p>
            <a:pPr algn="just"/>
            <a:r>
              <a:rPr lang="es-ES" dirty="0">
                <a:solidFill>
                  <a:srgbClr val="000000"/>
                </a:solidFill>
                <a:latin typeface="Roboto"/>
              </a:rPr>
              <a:t>En el caso de las aplicaciones nativas, habitualmente se requiere del doble de recursos, pero por otro lado nos podría permitir añadir funcionalidades individuales a cada plataforma para probarlas antes de su completa integración. Desde </a:t>
            </a:r>
            <a:r>
              <a:rPr lang="es-ES" dirty="0" err="1">
                <a:solidFill>
                  <a:srgbClr val="000000"/>
                </a:solidFill>
                <a:latin typeface="Roboto"/>
              </a:rPr>
              <a:t>Irontec</a:t>
            </a:r>
            <a:r>
              <a:rPr lang="es-ES" dirty="0">
                <a:solidFill>
                  <a:srgbClr val="000000"/>
                </a:solidFill>
                <a:latin typeface="Roboto"/>
              </a:rPr>
              <a:t> consideramos que es una práctica no muy bien percibida por el usuario, pero que en ocasiones podría ser necesaria.</a:t>
            </a:r>
            <a:endParaRPr lang="es-ES" b="0" i="0" dirty="0">
              <a:solidFill>
                <a:srgbClr val="000000"/>
              </a:solidFill>
              <a:effectLst/>
              <a:latin typeface="Roboto"/>
            </a:endParaRPr>
          </a:p>
        </p:txBody>
      </p:sp>
    </p:spTree>
    <p:extLst>
      <p:ext uri="{BB962C8B-B14F-4D97-AF65-F5344CB8AC3E}">
        <p14:creationId xmlns:p14="http://schemas.microsoft.com/office/powerpoint/2010/main" val="280403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4" name="Rectángulo 3"/>
          <p:cNvSpPr/>
          <p:nvPr/>
        </p:nvSpPr>
        <p:spPr>
          <a:xfrm>
            <a:off x="759674" y="1673335"/>
            <a:ext cx="5961166" cy="2585323"/>
          </a:xfrm>
          <a:prstGeom prst="rect">
            <a:avLst/>
          </a:prstGeom>
        </p:spPr>
        <p:txBody>
          <a:bodyPr wrap="square">
            <a:spAutoFit/>
          </a:bodyPr>
          <a:lstStyle/>
          <a:p>
            <a:pPr algn="just"/>
            <a:r>
              <a:rPr lang="es-ES" b="1" dirty="0">
                <a:solidFill>
                  <a:srgbClr val="000000"/>
                </a:solidFill>
                <a:latin typeface="Raleway"/>
              </a:rPr>
              <a:t>4. Experiencia de uso</a:t>
            </a:r>
          </a:p>
          <a:p>
            <a:pPr algn="just"/>
            <a:r>
              <a:rPr lang="es-ES" dirty="0">
                <a:solidFill>
                  <a:srgbClr val="000000"/>
                </a:solidFill>
                <a:latin typeface="Roboto"/>
              </a:rPr>
              <a:t>Este punto es quizá uno de los más complejos de evaluar. Si bien es cierto que con las tecnologías actuales, es posible crear una experiencia de uso muy similar a una nativa, en algunos terminales antiguos, el rendimiento y por lo tanto la experiencia de uso puede ser algo inferior. Esto también pasa con los desarrollos nativos en terminales antiguos. Por lo tanto en este punto vemos que podría haber una diferencia mínima</a:t>
            </a:r>
            <a:endParaRPr lang="es-ES" b="0" i="0" dirty="0">
              <a:solidFill>
                <a:srgbClr val="000000"/>
              </a:solidFill>
              <a:effectLst/>
              <a:latin typeface="Roboto"/>
            </a:endParaRPr>
          </a:p>
        </p:txBody>
      </p:sp>
      <p:sp>
        <p:nvSpPr>
          <p:cNvPr id="5" name="Rectángulo 4"/>
          <p:cNvSpPr/>
          <p:nvPr/>
        </p:nvSpPr>
        <p:spPr>
          <a:xfrm>
            <a:off x="759674" y="4424958"/>
            <a:ext cx="5961166" cy="1754326"/>
          </a:xfrm>
          <a:prstGeom prst="rect">
            <a:avLst/>
          </a:prstGeom>
        </p:spPr>
        <p:txBody>
          <a:bodyPr wrap="square">
            <a:spAutoFit/>
          </a:bodyPr>
          <a:lstStyle/>
          <a:p>
            <a:pPr algn="just"/>
            <a:r>
              <a:rPr lang="es-ES" dirty="0">
                <a:solidFill>
                  <a:srgbClr val="000000"/>
                </a:solidFill>
                <a:latin typeface="Roboto"/>
              </a:rPr>
              <a:t>Sobre un desarrollo basado en las </a:t>
            </a:r>
            <a:r>
              <a:rPr lang="es-ES" dirty="0" err="1">
                <a:solidFill>
                  <a:srgbClr val="000000"/>
                </a:solidFill>
                <a:latin typeface="Roboto"/>
              </a:rPr>
              <a:t>SDKs</a:t>
            </a:r>
            <a:r>
              <a:rPr lang="es-ES" dirty="0">
                <a:solidFill>
                  <a:srgbClr val="000000"/>
                </a:solidFill>
                <a:latin typeface="Roboto"/>
              </a:rPr>
              <a:t> oficiales los patrones de diseño son los que el usuario ya conoce. Obviamente este punto se resuelve en una aplicación híbrida con un proceso de diseño de UX adecuado. Finalmente es común que la aplicación fluya mejor cuando es 100% nativa</a:t>
            </a:r>
            <a:endParaRPr lang="es-CO" dirty="0"/>
          </a:p>
        </p:txBody>
      </p:sp>
    </p:spTree>
    <p:extLst>
      <p:ext uri="{BB962C8B-B14F-4D97-AF65-F5344CB8AC3E}">
        <p14:creationId xmlns:p14="http://schemas.microsoft.com/office/powerpoint/2010/main" val="197645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2" name="Rectángulo 1"/>
          <p:cNvSpPr/>
          <p:nvPr/>
        </p:nvSpPr>
        <p:spPr>
          <a:xfrm>
            <a:off x="648531" y="1673335"/>
            <a:ext cx="6096000" cy="4247317"/>
          </a:xfrm>
          <a:prstGeom prst="rect">
            <a:avLst/>
          </a:prstGeom>
        </p:spPr>
        <p:txBody>
          <a:bodyPr>
            <a:spAutoFit/>
          </a:bodyPr>
          <a:lstStyle/>
          <a:p>
            <a:r>
              <a:rPr lang="es-ES" b="1" dirty="0">
                <a:solidFill>
                  <a:srgbClr val="000000"/>
                </a:solidFill>
                <a:latin typeface="Raleway"/>
              </a:rPr>
              <a:t>5. Reutilización de código</a:t>
            </a:r>
          </a:p>
          <a:p>
            <a:pPr algn="just"/>
            <a:r>
              <a:rPr lang="es-ES" dirty="0">
                <a:solidFill>
                  <a:srgbClr val="000000"/>
                </a:solidFill>
                <a:latin typeface="Roboto"/>
              </a:rPr>
              <a:t>El código de una aplicación híbrida es portable a otras plataformas con una complejidad mínima, siempre y cuando estas cuenten con soporte para dichas aplicaciones (Android Auto, Android Tv, </a:t>
            </a:r>
            <a:r>
              <a:rPr lang="es-ES" dirty="0" err="1">
                <a:solidFill>
                  <a:srgbClr val="000000"/>
                </a:solidFill>
                <a:latin typeface="Roboto"/>
              </a:rPr>
              <a:t>etc</a:t>
            </a:r>
            <a:r>
              <a:rPr lang="es-ES" dirty="0">
                <a:solidFill>
                  <a:srgbClr val="000000"/>
                </a:solidFill>
                <a:latin typeface="Roboto"/>
              </a:rPr>
              <a:t>). En este caso se mantiene un único código base, con lo que la duplicidad/triplicidad/</a:t>
            </a:r>
            <a:r>
              <a:rPr lang="es-ES" dirty="0" err="1">
                <a:solidFill>
                  <a:srgbClr val="000000"/>
                </a:solidFill>
                <a:latin typeface="Roboto"/>
              </a:rPr>
              <a:t>XXXdad</a:t>
            </a:r>
            <a:r>
              <a:rPr lang="es-ES" dirty="0">
                <a:solidFill>
                  <a:srgbClr val="000000"/>
                </a:solidFill>
                <a:latin typeface="Roboto"/>
              </a:rPr>
              <a:t> de funcionalidades no existirá.</a:t>
            </a:r>
          </a:p>
          <a:p>
            <a:pPr algn="just"/>
            <a:r>
              <a:rPr lang="es-ES" dirty="0">
                <a:solidFill>
                  <a:srgbClr val="000000"/>
                </a:solidFill>
                <a:latin typeface="Roboto"/>
              </a:rPr>
              <a:t>Sin embargo, ante desarrollos muy específicos para cuales no existen herramientas previamente creadas (</a:t>
            </a:r>
            <a:r>
              <a:rPr lang="es-ES" dirty="0" err="1">
                <a:solidFill>
                  <a:srgbClr val="000000"/>
                </a:solidFill>
                <a:latin typeface="Roboto"/>
              </a:rPr>
              <a:t>plugins</a:t>
            </a:r>
            <a:r>
              <a:rPr lang="es-ES" dirty="0">
                <a:solidFill>
                  <a:srgbClr val="000000"/>
                </a:solidFill>
                <a:latin typeface="Roboto"/>
              </a:rPr>
              <a:t>) en las plataformas híbridas, el tiempo de desarrollo aumenta considerablemente y en muchas ocasiones hay que contar con tiempo y esfuerzos de desarrolladores de aplicaciones nativas para realizar estas tareas adicionales.</a:t>
            </a:r>
            <a:endParaRPr lang="es-ES" b="0" i="0" dirty="0">
              <a:solidFill>
                <a:srgbClr val="000000"/>
              </a:solidFill>
              <a:effectLst/>
              <a:latin typeface="Roboto"/>
            </a:endParaRPr>
          </a:p>
        </p:txBody>
      </p:sp>
    </p:spTree>
    <p:extLst>
      <p:ext uri="{BB962C8B-B14F-4D97-AF65-F5344CB8AC3E}">
        <p14:creationId xmlns:p14="http://schemas.microsoft.com/office/powerpoint/2010/main" val="101817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2E6F1CF-C64D-CB82-1478-686F9F9BAF5F}"/>
              </a:ext>
            </a:extLst>
          </p:cNvPr>
          <p:cNvCxnSpPr>
            <a:cxnSpLocks/>
          </p:cNvCxnSpPr>
          <p:nvPr/>
        </p:nvCxnSpPr>
        <p:spPr>
          <a:xfrm>
            <a:off x="759674" y="1211670"/>
            <a:ext cx="9862606" cy="0"/>
          </a:xfrm>
          <a:prstGeom prst="line">
            <a:avLst/>
          </a:prstGeom>
          <a:ln w="38100">
            <a:solidFill>
              <a:srgbClr val="38AA00"/>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6D04A5A-19A9-0ACE-6D0F-5E02EDC9D1DE}"/>
              </a:ext>
            </a:extLst>
          </p:cNvPr>
          <p:cNvSpPr txBox="1"/>
          <p:nvPr/>
        </p:nvSpPr>
        <p:spPr>
          <a:xfrm>
            <a:off x="648531" y="750005"/>
            <a:ext cx="10102446" cy="461665"/>
          </a:xfrm>
          <a:prstGeom prst="rect">
            <a:avLst/>
          </a:prstGeom>
          <a:noFill/>
        </p:spPr>
        <p:txBody>
          <a:bodyPr wrap="none" rtlCol="0">
            <a:spAutoFit/>
          </a:bodyPr>
          <a:lstStyle/>
          <a:p>
            <a:pPr algn="ctr"/>
            <a:r>
              <a:rPr lang="es-ES" sz="2400">
                <a:latin typeface="Work Sans Light" pitchFamily="2" charset="77"/>
              </a:rPr>
              <a:t>10 criterios de valoración para elegir entre aplicaciones nativas e híbridas</a:t>
            </a:r>
            <a:endParaRPr lang="es-CO" sz="2400" dirty="0">
              <a:latin typeface="Work Sans Light" pitchFamily="2" charset="77"/>
            </a:endParaRPr>
          </a:p>
        </p:txBody>
      </p:sp>
      <p:pic>
        <p:nvPicPr>
          <p:cNvPr id="8" name="Imagen 7"/>
          <p:cNvPicPr>
            <a:picLocks noChangeAspect="1"/>
          </p:cNvPicPr>
          <p:nvPr/>
        </p:nvPicPr>
        <p:blipFill>
          <a:blip r:embed="rId3"/>
          <a:stretch>
            <a:fillRect/>
          </a:stretch>
        </p:blipFill>
        <p:spPr>
          <a:xfrm>
            <a:off x="7212330" y="2350575"/>
            <a:ext cx="4117767" cy="2951546"/>
          </a:xfrm>
          <a:prstGeom prst="rect">
            <a:avLst/>
          </a:prstGeom>
        </p:spPr>
      </p:pic>
      <p:sp>
        <p:nvSpPr>
          <p:cNvPr id="3" name="Rectángulo 2"/>
          <p:cNvSpPr/>
          <p:nvPr/>
        </p:nvSpPr>
        <p:spPr>
          <a:xfrm>
            <a:off x="759674" y="2107198"/>
            <a:ext cx="6096000" cy="2308324"/>
          </a:xfrm>
          <a:prstGeom prst="rect">
            <a:avLst/>
          </a:prstGeom>
        </p:spPr>
        <p:txBody>
          <a:bodyPr>
            <a:spAutoFit/>
          </a:bodyPr>
          <a:lstStyle/>
          <a:p>
            <a:r>
              <a:rPr lang="es-ES" b="1" dirty="0">
                <a:solidFill>
                  <a:srgbClr val="000000"/>
                </a:solidFill>
                <a:latin typeface="Raleway"/>
              </a:rPr>
              <a:t>6. Sencillez para mantener el código</a:t>
            </a:r>
          </a:p>
          <a:p>
            <a:pPr algn="just"/>
            <a:r>
              <a:rPr lang="es-ES" dirty="0">
                <a:solidFill>
                  <a:srgbClr val="000000"/>
                </a:solidFill>
                <a:latin typeface="Roboto"/>
              </a:rPr>
              <a:t>En este punto la existencia de un código único para la aplicación base, a pesar de que puedan existir personalizaciones específicas para cada plataforma, da una clara ventaja a la aplicación híbrida. Esto nos permite simplificar las tareas de mantenimiento de código, refactorización de funcionalidades, procesos de pase a producción, etc.</a:t>
            </a:r>
            <a:endParaRPr lang="es-ES" b="0" i="0" dirty="0">
              <a:solidFill>
                <a:srgbClr val="000000"/>
              </a:solidFill>
              <a:effectLst/>
              <a:latin typeface="Roboto"/>
            </a:endParaRPr>
          </a:p>
        </p:txBody>
      </p:sp>
    </p:spTree>
    <p:extLst>
      <p:ext uri="{BB962C8B-B14F-4D97-AF65-F5344CB8AC3E}">
        <p14:creationId xmlns:p14="http://schemas.microsoft.com/office/powerpoint/2010/main" val="37602111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3591</TotalTime>
  <Words>417</Words>
  <Application>Microsoft Office PowerPoint</Application>
  <PresentationFormat>Panorámica</PresentationFormat>
  <Paragraphs>57</Paragraphs>
  <Slides>14</Slides>
  <Notes>13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Calibri Light</vt:lpstr>
      <vt:lpstr>Raleway</vt:lpstr>
      <vt:lpstr>Roboto</vt:lpstr>
      <vt:lpstr>Work Sans</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SENA</cp:lastModifiedBy>
  <cp:revision>50</cp:revision>
  <dcterms:created xsi:type="dcterms:W3CDTF">2020-10-01T23:51:28Z</dcterms:created>
  <dcterms:modified xsi:type="dcterms:W3CDTF">2023-02-13T03:48:11Z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